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8" r:id="rId5"/>
    <p:sldId id="264" r:id="rId6"/>
    <p:sldId id="282" r:id="rId7"/>
    <p:sldId id="283" r:id="rId8"/>
    <p:sldId id="284" r:id="rId9"/>
    <p:sldId id="285" r:id="rId10"/>
    <p:sldId id="286" r:id="rId11"/>
    <p:sldId id="269" r:id="rId12"/>
    <p:sldId id="293" r:id="rId13"/>
    <p:sldId id="294" r:id="rId14"/>
    <p:sldId id="295" r:id="rId15"/>
    <p:sldId id="296" r:id="rId16"/>
    <p:sldId id="297" r:id="rId17"/>
    <p:sldId id="274" r:id="rId18"/>
    <p:sldId id="287" r:id="rId19"/>
    <p:sldId id="298" r:id="rId20"/>
    <p:sldId id="289" r:id="rId21"/>
    <p:sldId id="299" r:id="rId22"/>
    <p:sldId id="290" r:id="rId23"/>
    <p:sldId id="300" r:id="rId24"/>
    <p:sldId id="291" r:id="rId25"/>
    <p:sldId id="292" r:id="rId26"/>
    <p:sldId id="301" r:id="rId27"/>
    <p:sldId id="302" r:id="rId28"/>
    <p:sldId id="25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76C"/>
    <a:srgbClr val="000000"/>
    <a:srgbClr val="FFDEB7"/>
    <a:srgbClr val="039ABD"/>
    <a:srgbClr val="C2F1FE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916DEE-3264-480B-8953-55FD29F0635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1043976" y="2451021"/>
            <a:ext cx="10104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chemeClr val="bg1"/>
                </a:solidFill>
              </a:rPr>
              <a:t>서울</a:t>
            </a:r>
            <a:r>
              <a:rPr lang="en-US" altLang="ko-KR" sz="4400" b="1" dirty="0">
                <a:solidFill>
                  <a:schemeClr val="bg1"/>
                </a:solidFill>
              </a:rPr>
              <a:t>, </a:t>
            </a:r>
            <a:r>
              <a:rPr lang="ko-KR" altLang="en-US" sz="4400" b="1" dirty="0" err="1">
                <a:solidFill>
                  <a:schemeClr val="bg1"/>
                </a:solidFill>
              </a:rPr>
              <a:t>경기권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GS 25, </a:t>
            </a:r>
            <a:r>
              <a:rPr lang="ko-KR" altLang="en-US" sz="4400" b="1" dirty="0" err="1">
                <a:solidFill>
                  <a:schemeClr val="bg1"/>
                </a:solidFill>
              </a:rPr>
              <a:t>미니스톱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4400" b="1" dirty="0">
                <a:solidFill>
                  <a:schemeClr val="bg1"/>
                </a:solidFill>
              </a:rPr>
              <a:t>편의점 위치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FEF7B-07C2-12B0-B670-99D58E149987}"/>
              </a:ext>
            </a:extLst>
          </p:cNvPr>
          <p:cNvSpPr txBox="1"/>
          <p:nvPr/>
        </p:nvSpPr>
        <p:spPr>
          <a:xfrm>
            <a:off x="7039153" y="6396335"/>
            <a:ext cx="5273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2G</a:t>
            </a:r>
            <a:r>
              <a:rPr lang="ko-KR" altLang="en-US" sz="2400" b="1" dirty="0">
                <a:solidFill>
                  <a:schemeClr val="bg1"/>
                </a:solidFill>
              </a:rPr>
              <a:t>조 </a:t>
            </a:r>
            <a:r>
              <a:rPr lang="en-US" altLang="ko-KR" dirty="0">
                <a:solidFill>
                  <a:schemeClr val="bg1"/>
                </a:solidFill>
              </a:rPr>
              <a:t>2019301028 </a:t>
            </a:r>
            <a:r>
              <a:rPr lang="ko-KR" altLang="en-US" dirty="0">
                <a:solidFill>
                  <a:schemeClr val="bg1"/>
                </a:solidFill>
              </a:rPr>
              <a:t>목지아 </a:t>
            </a:r>
            <a:r>
              <a:rPr lang="en-US" altLang="ko-KR" dirty="0">
                <a:solidFill>
                  <a:schemeClr val="bg1"/>
                </a:solidFill>
              </a:rPr>
              <a:t>| 2019301072 </a:t>
            </a:r>
            <a:r>
              <a:rPr lang="ko-KR" altLang="en-US" dirty="0">
                <a:solidFill>
                  <a:schemeClr val="bg1"/>
                </a:solidFill>
              </a:rPr>
              <a:t>정은지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9BADD-2A5B-9392-7D26-12D661477B99}"/>
              </a:ext>
            </a:extLst>
          </p:cNvPr>
          <p:cNvSpPr txBox="1"/>
          <p:nvPr/>
        </p:nvSpPr>
        <p:spPr>
          <a:xfrm>
            <a:off x="9395670" y="6272625"/>
            <a:ext cx="2827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50%		          50%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5A85BC0-EE74-621C-2922-77A50CD49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4" r="12214"/>
          <a:stretch/>
        </p:blipFill>
        <p:spPr>
          <a:xfrm>
            <a:off x="1394765" y="1529575"/>
            <a:ext cx="10394780" cy="47286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GS 25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5941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GS 25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92C1E-DE24-EF93-C8C6-27D2867C5946}"/>
              </a:ext>
            </a:extLst>
          </p:cNvPr>
          <p:cNvSpPr txBox="1"/>
          <p:nvPr/>
        </p:nvSpPr>
        <p:spPr>
          <a:xfrm>
            <a:off x="9868247" y="1656441"/>
            <a:ext cx="2323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서울 지역구 표시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파일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3E05F-4545-75CE-81B5-3E3D7E88DC62}"/>
              </a:ext>
            </a:extLst>
          </p:cNvPr>
          <p:cNvSpPr txBox="1"/>
          <p:nvPr/>
        </p:nvSpPr>
        <p:spPr>
          <a:xfrm>
            <a:off x="4236441" y="3053593"/>
            <a:ext cx="2869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지도 기준 위치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AADCE-3465-58A9-4A99-400102307A0B}"/>
              </a:ext>
            </a:extLst>
          </p:cNvPr>
          <p:cNvSpPr txBox="1"/>
          <p:nvPr/>
        </p:nvSpPr>
        <p:spPr>
          <a:xfrm>
            <a:off x="8684823" y="5207808"/>
            <a:ext cx="307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지역구별 개수 데이터를 통해 지도에 표시</a:t>
            </a:r>
            <a:endParaRPr lang="en-US" altLang="ko-KR" sz="1400" dirty="0"/>
          </a:p>
          <a:p>
            <a:pPr algn="r"/>
            <a:r>
              <a:rPr lang="ko-KR" altLang="en-US" sz="1400" dirty="0"/>
              <a:t>개수가 많을 수록 색이 </a:t>
            </a:r>
            <a:r>
              <a:rPr lang="ko-KR" altLang="en-US" sz="1400" dirty="0" err="1"/>
              <a:t>진해짐</a:t>
            </a:r>
            <a:endParaRPr lang="en-US" altLang="ko-KR" sz="1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88D328-45E9-A0F0-9142-ED906BA15B2F}"/>
              </a:ext>
            </a:extLst>
          </p:cNvPr>
          <p:cNvCxnSpPr/>
          <p:nvPr/>
        </p:nvCxnSpPr>
        <p:spPr>
          <a:xfrm>
            <a:off x="2155971" y="5427677"/>
            <a:ext cx="7298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F8A480-BD76-6B5A-0193-5F44B220DAA0}"/>
              </a:ext>
            </a:extLst>
          </p:cNvPr>
          <p:cNvSpPr txBox="1"/>
          <p:nvPr/>
        </p:nvSpPr>
        <p:spPr>
          <a:xfrm>
            <a:off x="1453513" y="6144853"/>
            <a:ext cx="723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choropleth : </a:t>
            </a:r>
            <a:r>
              <a:rPr lang="ko-KR" altLang="en-US" sz="1200" dirty="0">
                <a:solidFill>
                  <a:srgbClr val="FF0000"/>
                </a:solidFill>
              </a:rPr>
              <a:t>색상이나 패턴을 사용하여 특정 통계에 대한 데이터를 사전 정의된 영역과 관련시켜 시각화 한 지도 유형</a:t>
            </a:r>
          </a:p>
        </p:txBody>
      </p:sp>
    </p:spTree>
    <p:extLst>
      <p:ext uri="{BB962C8B-B14F-4D97-AF65-F5344CB8AC3E}">
        <p14:creationId xmlns:p14="http://schemas.microsoft.com/office/powerpoint/2010/main" val="84019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3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299675" y="3105834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err="1">
                <a:solidFill>
                  <a:schemeClr val="bg2">
                    <a:lumMod val="10000"/>
                  </a:schemeClr>
                </a:solidFill>
              </a:rPr>
              <a:t>미니스톱</a:t>
            </a:r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 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8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F654B15-C187-436C-D865-AE16F47A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33" y="1669866"/>
            <a:ext cx="3314700" cy="4343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미니스톱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79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/>
                </a:solidFill>
              </a:rPr>
              <a:t>Ministop</a:t>
            </a:r>
            <a:r>
              <a:rPr lang="en-US" altLang="ko-KR" sz="1300" dirty="0">
                <a:solidFill>
                  <a:schemeClr val="bg1"/>
                </a:solidFill>
              </a:rPr>
              <a:t>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D681F7-9FD4-A68F-D0FB-CA41DC6CA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6" t="36377" r="28449" b="22174"/>
          <a:stretch/>
        </p:blipFill>
        <p:spPr>
          <a:xfrm>
            <a:off x="4641709" y="1816539"/>
            <a:ext cx="6982883" cy="31665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239A2E-5F10-5852-5B4D-EA90AC0DF49C}"/>
              </a:ext>
            </a:extLst>
          </p:cNvPr>
          <p:cNvSpPr/>
          <p:nvPr/>
        </p:nvSpPr>
        <p:spPr>
          <a:xfrm>
            <a:off x="5209249" y="2361232"/>
            <a:ext cx="2114694" cy="17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F7702-D1E6-5A11-4C97-23A73B8FBA61}"/>
              </a:ext>
            </a:extLst>
          </p:cNvPr>
          <p:cNvSpPr txBox="1"/>
          <p:nvPr/>
        </p:nvSpPr>
        <p:spPr>
          <a:xfrm>
            <a:off x="7578457" y="2279503"/>
            <a:ext cx="3286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미니스톱</a:t>
            </a:r>
            <a:r>
              <a:rPr lang="ko-KR" altLang="en-US" sz="1600" b="1" dirty="0">
                <a:solidFill>
                  <a:srgbClr val="FF0000"/>
                </a:solidFill>
              </a:rPr>
              <a:t> 매장 정보 </a:t>
            </a:r>
            <a:r>
              <a:rPr lang="ko-KR" altLang="en-US" sz="1600" b="1" dirty="0" err="1">
                <a:solidFill>
                  <a:srgbClr val="FF0000"/>
                </a:solidFill>
              </a:rPr>
              <a:t>크롤링</a:t>
            </a:r>
            <a:r>
              <a:rPr lang="ko-KR" altLang="en-US" sz="1600" b="1" dirty="0">
                <a:solidFill>
                  <a:srgbClr val="FF0000"/>
                </a:solidFill>
              </a:rPr>
              <a:t> 함수 호출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A68979F-E59B-0E74-83F3-5CD48FB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6" t="70341" r="62166" b="22174"/>
          <a:stretch/>
        </p:blipFill>
        <p:spPr>
          <a:xfrm>
            <a:off x="7461011" y="4895866"/>
            <a:ext cx="3976382" cy="9460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F6E1C1D-7E06-666F-39C7-073609FCBD6C}"/>
              </a:ext>
            </a:extLst>
          </p:cNvPr>
          <p:cNvCxnSpPr>
            <a:endCxn id="17" idx="1"/>
          </p:cNvCxnSpPr>
          <p:nvPr/>
        </p:nvCxnSpPr>
        <p:spPr>
          <a:xfrm>
            <a:off x="5050172" y="4983061"/>
            <a:ext cx="2410839" cy="385815"/>
          </a:xfrm>
          <a:prstGeom prst="bentConnector3">
            <a:avLst>
              <a:gd name="adj1" fmla="val 240"/>
            </a:avLst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FCC165-55F4-7C1D-1126-66A2C2CD5CB8}"/>
              </a:ext>
            </a:extLst>
          </p:cNvPr>
          <p:cNvSpPr txBox="1"/>
          <p:nvPr/>
        </p:nvSpPr>
        <p:spPr>
          <a:xfrm>
            <a:off x="5863310" y="5006691"/>
            <a:ext cx="1597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원하는 지역 입력</a:t>
            </a:r>
          </a:p>
        </p:txBody>
      </p:sp>
      <p:pic>
        <p:nvPicPr>
          <p:cNvPr id="1026" name="Picture 2" descr="Magnifying glass - Free interface icons">
            <a:extLst>
              <a:ext uri="{FF2B5EF4-FFF2-40B4-BE49-F238E27FC236}">
                <a16:creationId xmlns:a16="http://schemas.microsoft.com/office/drawing/2014/main" id="{F0C57153-845F-5386-FF39-B38D5471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046" y="5427598"/>
            <a:ext cx="346950" cy="3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25D46B-AD96-ADE1-EF79-1D4FDD657822}"/>
              </a:ext>
            </a:extLst>
          </p:cNvPr>
          <p:cNvCxnSpPr/>
          <p:nvPr/>
        </p:nvCxnSpPr>
        <p:spPr>
          <a:xfrm>
            <a:off x="7578457" y="5556513"/>
            <a:ext cx="41625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미니스톱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79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/>
                </a:solidFill>
              </a:rPr>
              <a:t>Ministop</a:t>
            </a:r>
            <a:r>
              <a:rPr lang="en-US" altLang="ko-KR" sz="1300" dirty="0">
                <a:solidFill>
                  <a:schemeClr val="bg1"/>
                </a:solidFill>
              </a:rPr>
              <a:t>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D002F-76BF-7F76-7501-A54BB23ED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4" t="34748" r="13844" b="7500"/>
          <a:stretch/>
        </p:blipFill>
        <p:spPr>
          <a:xfrm>
            <a:off x="1904229" y="1222708"/>
            <a:ext cx="8383541" cy="53597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4A27D5-E758-DBB7-BBF8-506F915AB550}"/>
              </a:ext>
            </a:extLst>
          </p:cNvPr>
          <p:cNvSpPr/>
          <p:nvPr/>
        </p:nvSpPr>
        <p:spPr>
          <a:xfrm>
            <a:off x="2627961" y="1952130"/>
            <a:ext cx="7638532" cy="1125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A34910-DA73-38C5-5FA9-617C4A00FFC8}"/>
              </a:ext>
            </a:extLst>
          </p:cNvPr>
          <p:cNvGrpSpPr/>
          <p:nvPr/>
        </p:nvGrpSpPr>
        <p:grpSpPr>
          <a:xfrm>
            <a:off x="1559019" y="3103273"/>
            <a:ext cx="9431206" cy="3423780"/>
            <a:chOff x="1559019" y="3078106"/>
            <a:chExt cx="9431206" cy="3423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1894766-52D9-E9AC-6D67-DC395663B685}"/>
                </a:ext>
              </a:extLst>
            </p:cNvPr>
            <p:cNvGrpSpPr/>
            <p:nvPr/>
          </p:nvGrpSpPr>
          <p:grpSpPr>
            <a:xfrm>
              <a:off x="1559019" y="3078106"/>
              <a:ext cx="9431206" cy="3423780"/>
              <a:chOff x="1559019" y="3078106"/>
              <a:chExt cx="9431206" cy="342378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CB405FE-0B15-DC31-E9D4-92BB9F3340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579"/>
              <a:stretch/>
            </p:blipFill>
            <p:spPr>
              <a:xfrm>
                <a:off x="6201415" y="3078106"/>
                <a:ext cx="4788810" cy="34237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33C6AB5E-79AD-7775-7596-63337CB98B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9718"/>
              <a:stretch/>
            </p:blipFill>
            <p:spPr>
              <a:xfrm>
                <a:off x="1559019" y="3078107"/>
                <a:ext cx="4657223" cy="3423779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C0C182A-3F90-6DFE-3998-B35A864F4E85}"/>
                </a:ext>
              </a:extLst>
            </p:cNvPr>
            <p:cNvSpPr/>
            <p:nvPr/>
          </p:nvSpPr>
          <p:spPr>
            <a:xfrm>
              <a:off x="1677798" y="5327009"/>
              <a:ext cx="2348918" cy="10150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8130895-FAEC-3056-35A9-1F5EE1282A59}"/>
                </a:ext>
              </a:extLst>
            </p:cNvPr>
            <p:cNvSpPr/>
            <p:nvPr/>
          </p:nvSpPr>
          <p:spPr>
            <a:xfrm>
              <a:off x="6467839" y="4997339"/>
              <a:ext cx="3103999" cy="1487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3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미니스톱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3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79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/>
                </a:solidFill>
              </a:rPr>
              <a:t>Ministop</a:t>
            </a:r>
            <a:r>
              <a:rPr lang="en-US" altLang="ko-KR" sz="1300" dirty="0">
                <a:solidFill>
                  <a:schemeClr val="bg1"/>
                </a:solidFill>
              </a:rPr>
              <a:t>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24CF9F-AC53-B5EA-7651-33D866F3A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44" t="37167" r="37982" b="47506"/>
          <a:stretch/>
        </p:blipFill>
        <p:spPr>
          <a:xfrm>
            <a:off x="2781815" y="1323149"/>
            <a:ext cx="6628370" cy="21424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8186D3-6574-50F3-19AE-F8C8E506F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4" t="35545" r="40536" b="34762"/>
          <a:stretch/>
        </p:blipFill>
        <p:spPr>
          <a:xfrm>
            <a:off x="2576617" y="3610128"/>
            <a:ext cx="7038766" cy="3033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A83D-055F-46AC-6F04-4FF0D0D0E490}"/>
              </a:ext>
            </a:extLst>
          </p:cNvPr>
          <p:cNvSpPr txBox="1"/>
          <p:nvPr/>
        </p:nvSpPr>
        <p:spPr>
          <a:xfrm>
            <a:off x="6418079" y="2183833"/>
            <a:ext cx="2992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* </a:t>
            </a:r>
            <a:r>
              <a:rPr lang="ko-KR" altLang="en-US" sz="1600" b="1" dirty="0">
                <a:solidFill>
                  <a:srgbClr val="FF0000"/>
                </a:solidFill>
              </a:rPr>
              <a:t>앞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뒤에 불필요한 공백</a:t>
            </a:r>
            <a:r>
              <a:rPr lang="en-US" altLang="ko-KR" sz="1600" b="1" dirty="0">
                <a:solidFill>
                  <a:srgbClr val="FF0000"/>
                </a:solidFill>
              </a:rPr>
              <a:t> + \n,\t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65EDB3E-6505-CD6F-D464-2B1143BB8BEE}"/>
              </a:ext>
            </a:extLst>
          </p:cNvPr>
          <p:cNvCxnSpPr/>
          <p:nvPr/>
        </p:nvCxnSpPr>
        <p:spPr>
          <a:xfrm>
            <a:off x="3011648" y="2810312"/>
            <a:ext cx="3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A2E419-BB28-2CAE-6A62-969B9E674B62}"/>
              </a:ext>
            </a:extLst>
          </p:cNvPr>
          <p:cNvCxnSpPr/>
          <p:nvPr/>
        </p:nvCxnSpPr>
        <p:spPr>
          <a:xfrm>
            <a:off x="4464342" y="2810312"/>
            <a:ext cx="3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0C66E3-D1B3-F090-7AE3-3E6E5E8DA474}"/>
              </a:ext>
            </a:extLst>
          </p:cNvPr>
          <p:cNvCxnSpPr/>
          <p:nvPr/>
        </p:nvCxnSpPr>
        <p:spPr>
          <a:xfrm>
            <a:off x="7190764" y="2810312"/>
            <a:ext cx="352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14C7E6-F603-5F85-2139-41FCA2B8B359}"/>
              </a:ext>
            </a:extLst>
          </p:cNvPr>
          <p:cNvCxnSpPr>
            <a:cxnSpLocks/>
          </p:cNvCxnSpPr>
          <p:nvPr/>
        </p:nvCxnSpPr>
        <p:spPr>
          <a:xfrm>
            <a:off x="8373612" y="2810312"/>
            <a:ext cx="4432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1D2FB371-1CC9-8821-B7FA-777CCD656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9" t="39937" r="66366" b="56151"/>
          <a:stretch/>
        </p:blipFill>
        <p:spPr>
          <a:xfrm>
            <a:off x="7981417" y="3751174"/>
            <a:ext cx="3784599" cy="883663"/>
          </a:xfrm>
          <a:prstGeom prst="rect">
            <a:avLst/>
          </a:prstGeom>
          <a:ln w="28575">
            <a:solidFill>
              <a:srgbClr val="FF0000"/>
            </a:solidFill>
            <a:prstDash val="solid"/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98627B-27B2-EB46-7646-37F38F21572B}"/>
              </a:ext>
            </a:extLst>
          </p:cNvPr>
          <p:cNvCxnSpPr/>
          <p:nvPr/>
        </p:nvCxnSpPr>
        <p:spPr>
          <a:xfrm>
            <a:off x="6095998" y="4193005"/>
            <a:ext cx="1818134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Magnifying glass - Free interface icons">
            <a:extLst>
              <a:ext uri="{FF2B5EF4-FFF2-40B4-BE49-F238E27FC236}">
                <a16:creationId xmlns:a16="http://schemas.microsoft.com/office/drawing/2014/main" id="{6137C22F-DB20-3060-1A1E-778EB8E4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772" y="3812499"/>
            <a:ext cx="346950" cy="3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9DD859-699A-281F-05CE-DC7EB01FC30C}"/>
              </a:ext>
            </a:extLst>
          </p:cNvPr>
          <p:cNvSpPr txBox="1"/>
          <p:nvPr/>
        </p:nvSpPr>
        <p:spPr>
          <a:xfrm>
            <a:off x="1711525" y="3096310"/>
            <a:ext cx="98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2576C"/>
                </a:solidFill>
              </a:rPr>
              <a:t>Before</a:t>
            </a:r>
            <a:endParaRPr lang="ko-KR" altLang="en-US" dirty="0">
              <a:solidFill>
                <a:srgbClr val="02576C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13B47-0D17-951A-BF7D-F7A944A8DB22}"/>
              </a:ext>
            </a:extLst>
          </p:cNvPr>
          <p:cNvSpPr txBox="1"/>
          <p:nvPr/>
        </p:nvSpPr>
        <p:spPr>
          <a:xfrm>
            <a:off x="1800303" y="6325855"/>
            <a:ext cx="98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2576C"/>
                </a:solidFill>
              </a:rPr>
              <a:t>After</a:t>
            </a:r>
            <a:endParaRPr lang="ko-KR" altLang="en-US" dirty="0">
              <a:solidFill>
                <a:srgbClr val="0257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2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미니스톱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4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79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/>
                </a:solidFill>
              </a:rPr>
              <a:t>Ministop</a:t>
            </a:r>
            <a:r>
              <a:rPr lang="en-US" altLang="ko-KR" sz="1300" dirty="0">
                <a:solidFill>
                  <a:schemeClr val="bg1"/>
                </a:solidFill>
              </a:rPr>
              <a:t>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97D650-1054-7D46-2A69-141B28134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7" t="25238" r="60720" b="35676"/>
          <a:stretch/>
        </p:blipFill>
        <p:spPr>
          <a:xfrm>
            <a:off x="1424482" y="1674498"/>
            <a:ext cx="3868971" cy="4516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AFFCCB-6BB8-56E9-B18F-15E555658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22" t="36578" r="20176" b="43422"/>
          <a:stretch/>
        </p:blipFill>
        <p:spPr>
          <a:xfrm>
            <a:off x="5385731" y="1674497"/>
            <a:ext cx="6488144" cy="3258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7A5715-8D17-2F98-A7CA-775BD5C50AE6}"/>
              </a:ext>
            </a:extLst>
          </p:cNvPr>
          <p:cNvSpPr txBox="1"/>
          <p:nvPr/>
        </p:nvSpPr>
        <p:spPr>
          <a:xfrm>
            <a:off x="7268768" y="4999839"/>
            <a:ext cx="46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미니스톱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매장 주소를 가지고 행정 구역을 추출 후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algn="r"/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DataFrame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지역구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데이터 추가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4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미니스톱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3,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5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79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/>
                </a:solidFill>
              </a:rPr>
              <a:t>Ministop</a:t>
            </a:r>
            <a:r>
              <a:rPr lang="en-US" altLang="ko-KR" sz="1300" dirty="0">
                <a:solidFill>
                  <a:schemeClr val="bg1"/>
                </a:solidFill>
              </a:rPr>
              <a:t>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39107-DA5C-2EE5-EDC2-C74CCEC4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7" t="29079" r="52671" b="12623"/>
          <a:stretch/>
        </p:blipFill>
        <p:spPr>
          <a:xfrm>
            <a:off x="1399866" y="1406049"/>
            <a:ext cx="4195592" cy="5054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4A073-CB51-AF86-9999-FDC79EA8E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3" t="22174" r="29402" b="8986"/>
          <a:stretch/>
        </p:blipFill>
        <p:spPr>
          <a:xfrm>
            <a:off x="5687737" y="1347311"/>
            <a:ext cx="6200649" cy="47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1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4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247050" y="3105834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2">
                    <a:lumMod val="25000"/>
                  </a:schemeClr>
                </a:solidFill>
              </a:rPr>
              <a:t>분석 결과 및 문제 해결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D0F50C-9E32-C597-97B7-1D5606ADF859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14FBD7-37D2-7D37-E053-E0177022C617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EE5BC1-77A0-7486-676A-FD1CAFFB65AD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968FF-5A1E-53DA-733A-12EDAE942EB4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3BDE8-EDE5-BA0C-9941-A628460AEC30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E9A0BA-2E0B-6EFC-BFC5-24396AA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20" y="2096598"/>
            <a:ext cx="5559848" cy="4353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11C377-0434-2236-11BD-05413863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36" y="2096598"/>
            <a:ext cx="5559844" cy="4353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92F5CC-637C-5DF4-5118-34EAED36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5" b="93486"/>
          <a:stretch/>
        </p:blipFill>
        <p:spPr>
          <a:xfrm>
            <a:off x="2573756" y="1306507"/>
            <a:ext cx="7132359" cy="697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B4FE4A-E028-59F1-2283-46F942FA8F18}"/>
              </a:ext>
            </a:extLst>
          </p:cNvPr>
          <p:cNvSpPr txBox="1"/>
          <p:nvPr/>
        </p:nvSpPr>
        <p:spPr>
          <a:xfrm>
            <a:off x="492220" y="1306491"/>
            <a:ext cx="181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2576C"/>
                </a:solidFill>
              </a:rPr>
              <a:t>GS 25</a:t>
            </a:r>
            <a:endParaRPr lang="ko-KR" altLang="en-US" sz="3600" b="1" dirty="0">
              <a:solidFill>
                <a:srgbClr val="0257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D0F50C-9E32-C597-97B7-1D5606ADF859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614FBD7-37D2-7D37-E053-E0177022C617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EE5BC1-77A0-7486-676A-FD1CAFFB65AD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968FF-5A1E-53DA-733A-12EDAE942EB4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3BDE8-EDE5-BA0C-9941-A628460AEC30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92F5CC-637C-5DF4-5118-34EAED36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5" b="93486"/>
          <a:stretch/>
        </p:blipFill>
        <p:spPr>
          <a:xfrm>
            <a:off x="2573756" y="1306507"/>
            <a:ext cx="7132359" cy="6977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5E9FF9-B446-52D8-8203-17F4B66D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20" y="2096582"/>
            <a:ext cx="5559846" cy="4353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E4B73E-3E60-06CE-951D-4258DE7A7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21" r="-651" b="93400"/>
          <a:stretch/>
        </p:blipFill>
        <p:spPr>
          <a:xfrm>
            <a:off x="2573756" y="1306491"/>
            <a:ext cx="7132359" cy="697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FB8D58-B81A-880E-8BCF-13F5930A641A}"/>
              </a:ext>
            </a:extLst>
          </p:cNvPr>
          <p:cNvSpPr txBox="1"/>
          <p:nvPr/>
        </p:nvSpPr>
        <p:spPr>
          <a:xfrm>
            <a:off x="492220" y="1306491"/>
            <a:ext cx="181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02576C"/>
                </a:solidFill>
              </a:rPr>
              <a:t>미니스톱</a:t>
            </a:r>
            <a:endParaRPr lang="ko-KR" altLang="en-US" sz="3600" b="1" dirty="0">
              <a:solidFill>
                <a:srgbClr val="02576C"/>
              </a:solidFill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B4C4D12-268F-DA45-C2B3-671D8BA2B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35" y="2097299"/>
            <a:ext cx="5553075" cy="43529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CBC26F-55B7-60D5-7AA4-84675C1024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8"/>
          <a:stretch/>
        </p:blipFill>
        <p:spPr>
          <a:xfrm>
            <a:off x="6139934" y="2096558"/>
            <a:ext cx="5553076" cy="43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94A4A-6388-4C27-92CB-25A10A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1813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955040" y="113284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856623" y="2301557"/>
            <a:ext cx="2554666" cy="523220"/>
            <a:chOff x="856623" y="2936557"/>
            <a:chExt cx="2554666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1912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주제 선정 배경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2A050DD-EA3D-4E3C-818A-9905FF604D11}"/>
              </a:ext>
            </a:extLst>
          </p:cNvPr>
          <p:cNvGrpSpPr/>
          <p:nvPr/>
        </p:nvGrpSpPr>
        <p:grpSpPr>
          <a:xfrm>
            <a:off x="856623" y="2973819"/>
            <a:ext cx="3133351" cy="523220"/>
            <a:chOff x="856623" y="2936557"/>
            <a:chExt cx="3133351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F97653-83A5-402B-9F2B-3B83FC7CDFF8}"/>
                </a:ext>
              </a:extLst>
            </p:cNvPr>
            <p:cNvSpPr txBox="1"/>
            <p:nvPr/>
          </p:nvSpPr>
          <p:spPr>
            <a:xfrm>
              <a:off x="856623" y="296733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19AF51-6E76-4F66-A2B5-9DADF5CCD1DE}"/>
                </a:ext>
              </a:extLst>
            </p:cNvPr>
            <p:cNvSpPr txBox="1"/>
            <p:nvPr/>
          </p:nvSpPr>
          <p:spPr>
            <a:xfrm>
              <a:off x="1498586" y="2936557"/>
              <a:ext cx="24913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bg2">
                      <a:lumMod val="25000"/>
                    </a:schemeClr>
                  </a:solidFill>
                </a:rPr>
                <a:t>GS 25 </a:t>
              </a:r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데이터  분석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F24966-B1AB-4691-B041-A9786E6A72D8}"/>
              </a:ext>
            </a:extLst>
          </p:cNvPr>
          <p:cNvGrpSpPr/>
          <p:nvPr/>
        </p:nvGrpSpPr>
        <p:grpSpPr>
          <a:xfrm>
            <a:off x="856623" y="3676859"/>
            <a:ext cx="3436318" cy="523220"/>
            <a:chOff x="856623" y="2936557"/>
            <a:chExt cx="343631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74DC56-20F5-4AFB-A210-14B67853BA83}"/>
                </a:ext>
              </a:extLst>
            </p:cNvPr>
            <p:cNvSpPr txBox="1"/>
            <p:nvPr/>
          </p:nvSpPr>
          <p:spPr>
            <a:xfrm>
              <a:off x="856623" y="296733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666E2-257E-4050-BFB2-29EA59E47798}"/>
                </a:ext>
              </a:extLst>
            </p:cNvPr>
            <p:cNvSpPr txBox="1"/>
            <p:nvPr/>
          </p:nvSpPr>
          <p:spPr>
            <a:xfrm>
              <a:off x="1498586" y="2936557"/>
              <a:ext cx="27943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solidFill>
                    <a:schemeClr val="bg2">
                      <a:lumMod val="25000"/>
                    </a:schemeClr>
                  </a:solidFill>
                </a:rPr>
                <a:t>미니스톱</a:t>
              </a:r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 데이터 </a:t>
              </a:r>
              <a:r>
                <a:rPr lang="en-US" altLang="ko-KR" sz="2800" spc="-3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C264B-D0B3-6CD8-78D0-4B2E1C840E5C}"/>
              </a:ext>
            </a:extLst>
          </p:cNvPr>
          <p:cNvGrpSpPr/>
          <p:nvPr/>
        </p:nvGrpSpPr>
        <p:grpSpPr>
          <a:xfrm>
            <a:off x="856623" y="4410677"/>
            <a:ext cx="4080725" cy="523220"/>
            <a:chOff x="856623" y="2936557"/>
            <a:chExt cx="4080725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0F2069-8934-43EA-4D8E-55A20381C797}"/>
                </a:ext>
              </a:extLst>
            </p:cNvPr>
            <p:cNvSpPr txBox="1"/>
            <p:nvPr/>
          </p:nvSpPr>
          <p:spPr>
            <a:xfrm>
              <a:off x="856623" y="296733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4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4DD4D6-05D1-4273-49AD-279166E60806}"/>
                </a:ext>
              </a:extLst>
            </p:cNvPr>
            <p:cNvSpPr txBox="1"/>
            <p:nvPr/>
          </p:nvSpPr>
          <p:spPr>
            <a:xfrm>
              <a:off x="1498586" y="2936557"/>
              <a:ext cx="34387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분석 결과 및 문제 해결 방법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E8F9607-8006-6A24-B098-3A14A3E3FEF1}"/>
              </a:ext>
            </a:extLst>
          </p:cNvPr>
          <p:cNvGrpSpPr/>
          <p:nvPr/>
        </p:nvGrpSpPr>
        <p:grpSpPr>
          <a:xfrm>
            <a:off x="855400" y="5112018"/>
            <a:ext cx="2250096" cy="523220"/>
            <a:chOff x="856623" y="2936557"/>
            <a:chExt cx="225009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27574B-BE05-3931-A393-D84DFFDBB8DE}"/>
                </a:ext>
              </a:extLst>
            </p:cNvPr>
            <p:cNvSpPr txBox="1"/>
            <p:nvPr/>
          </p:nvSpPr>
          <p:spPr>
            <a:xfrm>
              <a:off x="856623" y="2967335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5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EBA143-9EFC-135C-D1CA-CAC4E84BEFBB}"/>
                </a:ext>
              </a:extLst>
            </p:cNvPr>
            <p:cNvSpPr txBox="1"/>
            <p:nvPr/>
          </p:nvSpPr>
          <p:spPr>
            <a:xfrm>
              <a:off x="1498586" y="2936557"/>
              <a:ext cx="1608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2">
                      <a:lumMod val="25000"/>
                    </a:schemeClr>
                  </a:solidFill>
                </a:rPr>
                <a:t>어려웠던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</a:t>
            </a:r>
            <a:endParaRPr lang="ko-KR" altLang="en-US"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DA48BC-7007-A1D0-7586-8B235456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19" y="1579909"/>
            <a:ext cx="9116561" cy="47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3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B5D781D-B70D-79D4-5996-30E79C79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21" y="5058561"/>
            <a:ext cx="2970403" cy="14339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B90A06-54AA-E8CE-62A2-EE580EA95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39"/>
          <a:stretch/>
        </p:blipFill>
        <p:spPr>
          <a:xfrm>
            <a:off x="7761766" y="1432251"/>
            <a:ext cx="2446264" cy="5167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A7932-B1AF-44A4-68CB-3C33A78E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33" y="1468073"/>
            <a:ext cx="2390023" cy="5167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9D2112-BC09-6167-0199-A502539898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17" y="1306507"/>
            <a:ext cx="3724554" cy="5635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F7BF77-4E5D-20A2-6F20-75897713F9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9531" y="1306507"/>
            <a:ext cx="3563047" cy="56352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886F34-47A3-640D-076B-DFB27F3B26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26" b="33578"/>
          <a:stretch/>
        </p:blipFill>
        <p:spPr>
          <a:xfrm>
            <a:off x="4552949" y="1306172"/>
            <a:ext cx="2921641" cy="36874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8EFCF3-6258-DEB0-6ABB-500CD7BEAD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70" t="39975" r="28187" b="53274"/>
          <a:stretch/>
        </p:blipFill>
        <p:spPr>
          <a:xfrm>
            <a:off x="4788373" y="3842158"/>
            <a:ext cx="2450792" cy="87245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235E4F-9F7F-90F5-C062-011931EB6384}"/>
              </a:ext>
            </a:extLst>
          </p:cNvPr>
          <p:cNvCxnSpPr/>
          <p:nvPr/>
        </p:nvCxnSpPr>
        <p:spPr>
          <a:xfrm>
            <a:off x="5108895" y="4622334"/>
            <a:ext cx="17700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787E12-1186-F81B-5626-FB10506D33AF}"/>
              </a:ext>
            </a:extLst>
          </p:cNvPr>
          <p:cNvSpPr txBox="1"/>
          <p:nvPr/>
        </p:nvSpPr>
        <p:spPr>
          <a:xfrm>
            <a:off x="148305" y="3728716"/>
            <a:ext cx="181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2576C"/>
                </a:solidFill>
              </a:rPr>
              <a:t>GS 25</a:t>
            </a:r>
            <a:endParaRPr lang="ko-KR" altLang="en-US" sz="3600" b="1" dirty="0">
              <a:solidFill>
                <a:srgbClr val="02576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C0EF8-EFE9-0A8E-35F1-4CE39FAD4577}"/>
              </a:ext>
            </a:extLst>
          </p:cNvPr>
          <p:cNvSpPr txBox="1"/>
          <p:nvPr/>
        </p:nvSpPr>
        <p:spPr>
          <a:xfrm>
            <a:off x="10377248" y="3728716"/>
            <a:ext cx="181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rgbClr val="02576C"/>
                </a:solidFill>
              </a:rPr>
              <a:t>미니스톱</a:t>
            </a:r>
            <a:endParaRPr lang="ko-KR" altLang="en-US" sz="3600" b="1" dirty="0">
              <a:solidFill>
                <a:srgbClr val="02576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C343BB-C7B2-6CB1-5D6D-F4A009A8DC2B}"/>
              </a:ext>
            </a:extLst>
          </p:cNvPr>
          <p:cNvSpPr txBox="1"/>
          <p:nvPr/>
        </p:nvSpPr>
        <p:spPr>
          <a:xfrm>
            <a:off x="10839622" y="4278385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</a:rPr>
              <a:t>ios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지원 안함</a:t>
            </a:r>
          </a:p>
        </p:txBody>
      </p:sp>
    </p:spTree>
    <p:extLst>
      <p:ext uri="{BB962C8B-B14F-4D97-AF65-F5344CB8AC3E}">
        <p14:creationId xmlns:p14="http://schemas.microsoft.com/office/powerpoint/2010/main" val="381582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367349D-FC3A-D2F4-BD30-F76B570F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60" y="1861107"/>
            <a:ext cx="5202609" cy="4666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45922E-6694-D79A-8B4E-F36A9596F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65" y="1910672"/>
            <a:ext cx="4624033" cy="428715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F28C6C-9D59-003D-26F8-4E02636A9F53}"/>
              </a:ext>
            </a:extLst>
          </p:cNvPr>
          <p:cNvCxnSpPr/>
          <p:nvPr/>
        </p:nvCxnSpPr>
        <p:spPr>
          <a:xfrm>
            <a:off x="6095998" y="1373619"/>
            <a:ext cx="0" cy="5203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587AC4-7A68-2679-1248-DCD69228173F}"/>
              </a:ext>
            </a:extLst>
          </p:cNvPr>
          <p:cNvSpPr txBox="1"/>
          <p:nvPr/>
        </p:nvSpPr>
        <p:spPr>
          <a:xfrm>
            <a:off x="2785692" y="1371307"/>
            <a:ext cx="199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2576C"/>
                </a:solidFill>
              </a:rPr>
              <a:t>[ GS 25 ]</a:t>
            </a:r>
            <a:endParaRPr lang="ko-KR" altLang="en-US" sz="2400" b="1" dirty="0">
              <a:solidFill>
                <a:srgbClr val="02576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E1461-2C8A-4F2A-4F4E-A977A2FFD3EC}"/>
              </a:ext>
            </a:extLst>
          </p:cNvPr>
          <p:cNvSpPr txBox="1"/>
          <p:nvPr/>
        </p:nvSpPr>
        <p:spPr>
          <a:xfrm>
            <a:off x="8416404" y="1371307"/>
            <a:ext cx="199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2576C"/>
                </a:solidFill>
              </a:rPr>
              <a:t>[ </a:t>
            </a:r>
            <a:r>
              <a:rPr lang="ko-KR" altLang="en-US" sz="2400" b="1" dirty="0" err="1">
                <a:solidFill>
                  <a:srgbClr val="02576C"/>
                </a:solidFill>
              </a:rPr>
              <a:t>미니스톱</a:t>
            </a:r>
            <a:r>
              <a:rPr lang="ko-KR" altLang="en-US" sz="2400" b="1" dirty="0">
                <a:solidFill>
                  <a:srgbClr val="02576C"/>
                </a:solidFill>
              </a:rPr>
              <a:t> </a:t>
            </a:r>
            <a:r>
              <a:rPr lang="en-US" altLang="ko-KR" sz="2400" b="1" dirty="0">
                <a:solidFill>
                  <a:srgbClr val="02576C"/>
                </a:solidFill>
              </a:rPr>
              <a:t>]</a:t>
            </a:r>
            <a:endParaRPr lang="ko-KR" altLang="en-US" sz="2400" b="1" dirty="0">
              <a:solidFill>
                <a:srgbClr val="02576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0ADD72-2FE2-003E-D546-4C67D667CA80}"/>
              </a:ext>
            </a:extLst>
          </p:cNvPr>
          <p:cNvSpPr/>
          <p:nvPr/>
        </p:nvSpPr>
        <p:spPr>
          <a:xfrm>
            <a:off x="1390650" y="1832972"/>
            <a:ext cx="4624029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897A4-4366-88AA-C0B2-1736E368D2B1}"/>
              </a:ext>
            </a:extLst>
          </p:cNvPr>
          <p:cNvSpPr/>
          <p:nvPr/>
        </p:nvSpPr>
        <p:spPr>
          <a:xfrm>
            <a:off x="6317009" y="1846654"/>
            <a:ext cx="5202608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01819B8-DCD3-AE5E-2132-6415A4DD9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34" y="1444219"/>
            <a:ext cx="2391785" cy="5171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395811-9B4D-60E8-25A1-497852FE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496" y="1444219"/>
            <a:ext cx="2391785" cy="5171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결과 및 문제 해결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4,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083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Analysis result &amp; solution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</a:t>
            </a:r>
            <a:endParaRPr lang="ko-KR" altLang="en-US" sz="4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155A36-6BB9-8B76-67BA-DD7CB25401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2" y="1280098"/>
            <a:ext cx="3724554" cy="56352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5CB28B-923E-61F3-8B53-CAB4D6B0D9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9" y="1280098"/>
            <a:ext cx="3724554" cy="5635292"/>
          </a:xfrm>
          <a:prstGeom prst="rect">
            <a:avLst/>
          </a:prstGeom>
        </p:spPr>
      </p:pic>
      <p:pic>
        <p:nvPicPr>
          <p:cNvPr id="21" name="Picture 2" descr="나만의 냉장고 | GS25 Site">
            <a:extLst>
              <a:ext uri="{FF2B5EF4-FFF2-40B4-BE49-F238E27FC236}">
                <a16:creationId xmlns:a16="http://schemas.microsoft.com/office/drawing/2014/main" id="{E782012F-70D6-8A08-25F6-D2C2D633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79" y="2905510"/>
            <a:ext cx="4398353" cy="183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5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247050" y="3105834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2">
                    <a:lumMod val="25000"/>
                  </a:schemeClr>
                </a:solidFill>
              </a:rPr>
              <a:t>어려웠던 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7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어려웠던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5,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1721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Hardship &amp; Solution 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EDF01-6378-ED06-E8C0-CD2885E2C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1" r="4729"/>
          <a:stretch/>
        </p:blipFill>
        <p:spPr>
          <a:xfrm>
            <a:off x="1417739" y="1406049"/>
            <a:ext cx="6393624" cy="3350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F65DF-A1DE-5EB7-F3D9-26C22504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39" y="4818538"/>
            <a:ext cx="6393624" cy="180159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EB0978-299A-2457-4288-7C216E847F27}"/>
              </a:ext>
            </a:extLst>
          </p:cNvPr>
          <p:cNvCxnSpPr/>
          <p:nvPr/>
        </p:nvCxnSpPr>
        <p:spPr>
          <a:xfrm>
            <a:off x="1812022" y="5536734"/>
            <a:ext cx="1149292" cy="0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B870C0-F931-BFBA-AD1A-F66E064D4F4A}"/>
              </a:ext>
            </a:extLst>
          </p:cNvPr>
          <p:cNvSpPr txBox="1"/>
          <p:nvPr/>
        </p:nvSpPr>
        <p:spPr>
          <a:xfrm>
            <a:off x="4441017" y="5382845"/>
            <a:ext cx="3370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0070C0"/>
                </a:solidFill>
              </a:rPr>
              <a:t>time.sleep</a:t>
            </a:r>
            <a:r>
              <a:rPr lang="en-US" altLang="ko-KR" sz="1400" b="1" dirty="0">
                <a:solidFill>
                  <a:srgbClr val="0070C0"/>
                </a:solidFill>
              </a:rPr>
              <a:t>(1)</a:t>
            </a:r>
            <a:r>
              <a:rPr lang="ko-KR" altLang="en-US" sz="1400" b="1" dirty="0">
                <a:solidFill>
                  <a:srgbClr val="0070C0"/>
                </a:solidFill>
              </a:rPr>
              <a:t>이 없어서 </a:t>
            </a:r>
            <a:r>
              <a:rPr lang="en-US" altLang="ko-KR" sz="1400" b="1" dirty="0">
                <a:solidFill>
                  <a:srgbClr val="0070C0"/>
                </a:solidFill>
              </a:rPr>
              <a:t>size limit </a:t>
            </a:r>
            <a:r>
              <a:rPr lang="ko-KR" altLang="en-US" sz="1400" b="1" dirty="0">
                <a:solidFill>
                  <a:srgbClr val="0070C0"/>
                </a:solidFill>
              </a:rPr>
              <a:t>오류 발생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6644E7-5216-BBDD-B586-F31812230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8" y="1406049"/>
            <a:ext cx="4042401" cy="52232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17089-4ED2-36D4-7F64-456806551B25}"/>
              </a:ext>
            </a:extLst>
          </p:cNvPr>
          <p:cNvSpPr/>
          <p:nvPr/>
        </p:nvSpPr>
        <p:spPr>
          <a:xfrm>
            <a:off x="2980364" y="3409950"/>
            <a:ext cx="1058236" cy="30614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AB1D20-CA5F-BEB1-B044-9E13476F9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79"/>
          <a:stretch/>
        </p:blipFill>
        <p:spPr>
          <a:xfrm>
            <a:off x="1231701" y="2082556"/>
            <a:ext cx="4788810" cy="3423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어려웠던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5,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1721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Hardship &amp; Solution 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7A0601-F207-2E5B-50E1-F9BB74DB644A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</a:t>
            </a:r>
            <a:endParaRPr lang="ko-KR" altLang="en-US" sz="4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436AC1-803C-5C96-23CE-880A2B5A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44" t="37167" r="37982" b="47506"/>
          <a:stretch/>
        </p:blipFill>
        <p:spPr>
          <a:xfrm>
            <a:off x="6020511" y="2057156"/>
            <a:ext cx="5638301" cy="1822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6C4AC4-1172-7069-819A-46D8B622B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60" t="34914" r="55698" b="55748"/>
          <a:stretch/>
        </p:blipFill>
        <p:spPr>
          <a:xfrm>
            <a:off x="6020511" y="4068951"/>
            <a:ext cx="56383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0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자료 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6,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7146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Source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3D72A-10A4-A3F6-5DC5-D2B5BBBDCEB5}"/>
              </a:ext>
            </a:extLst>
          </p:cNvPr>
          <p:cNvSpPr txBox="1"/>
          <p:nvPr/>
        </p:nvSpPr>
        <p:spPr>
          <a:xfrm>
            <a:off x="533400" y="2959100"/>
            <a:ext cx="1079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2576C"/>
                </a:solidFill>
              </a:rPr>
              <a:t>GS 25: http://gs25.gsretail.com</a:t>
            </a:r>
          </a:p>
          <a:p>
            <a:r>
              <a:rPr lang="ko-KR" altLang="en-US" sz="2800" dirty="0" err="1">
                <a:solidFill>
                  <a:srgbClr val="02576C"/>
                </a:solidFill>
              </a:rPr>
              <a:t>미니스톱</a:t>
            </a:r>
            <a:r>
              <a:rPr lang="ko-KR" altLang="en-US" sz="2800" dirty="0">
                <a:solidFill>
                  <a:srgbClr val="02576C"/>
                </a:solidFill>
              </a:rPr>
              <a:t> </a:t>
            </a:r>
            <a:r>
              <a:rPr lang="en-US" altLang="ko-KR" sz="2800" dirty="0">
                <a:solidFill>
                  <a:srgbClr val="02576C"/>
                </a:solidFill>
              </a:rPr>
              <a:t>: https://www.ministop.co.kr</a:t>
            </a:r>
          </a:p>
          <a:p>
            <a:r>
              <a:rPr lang="ko-KR" altLang="en-US" sz="2800" dirty="0">
                <a:solidFill>
                  <a:srgbClr val="02576C"/>
                </a:solidFill>
              </a:rPr>
              <a:t>편의점 설문</a:t>
            </a:r>
            <a:r>
              <a:rPr lang="en-US" altLang="ko-KR" sz="2800" dirty="0">
                <a:solidFill>
                  <a:srgbClr val="02576C"/>
                </a:solidFill>
              </a:rPr>
              <a:t>: https://blog.opensurvey.co.kr/article/cvs-2022-2</a:t>
            </a:r>
            <a:endParaRPr lang="ko-KR" altLang="en-US" sz="2800" dirty="0">
              <a:solidFill>
                <a:srgbClr val="0257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0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5F8C0D-8C4A-4942-977F-0EA991A0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4937124" y="3097252"/>
            <a:ext cx="2284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849506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주제 선정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주제 선정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3F9B0-A174-C196-C0A7-0E1C5BBDCB0E}"/>
              </a:ext>
            </a:extLst>
          </p:cNvPr>
          <p:cNvSpPr txBox="1"/>
          <p:nvPr/>
        </p:nvSpPr>
        <p:spPr>
          <a:xfrm>
            <a:off x="805841" y="660176"/>
            <a:ext cx="18611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Topic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selection</a:t>
            </a:r>
            <a:r>
              <a:rPr lang="ko-KR" altLang="en-US" sz="1300" dirty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reason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8C00B5-654C-0161-F4A0-6B5BF714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67" y="1390261"/>
            <a:ext cx="9652622" cy="50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CFCECCE-AB6D-966A-5DEA-9C2BA52CC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2" t="17587" r="52064" b="73296"/>
          <a:stretch/>
        </p:blipFill>
        <p:spPr bwMode="auto">
          <a:xfrm>
            <a:off x="6209450" y="3531736"/>
            <a:ext cx="5288904" cy="7777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05E2F13-CAFB-9F71-1B25-C0D11E4412BB}"/>
              </a:ext>
            </a:extLst>
          </p:cNvPr>
          <p:cNvCxnSpPr>
            <a:endCxn id="9" idx="0"/>
          </p:cNvCxnSpPr>
          <p:nvPr/>
        </p:nvCxnSpPr>
        <p:spPr>
          <a:xfrm>
            <a:off x="5999725" y="2524950"/>
            <a:ext cx="2854177" cy="1006786"/>
          </a:xfrm>
          <a:prstGeom prst="bentConnector2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6D76C2-FC2C-D541-855F-038E7FEB21D2}"/>
              </a:ext>
            </a:extLst>
          </p:cNvPr>
          <p:cNvSpPr/>
          <p:nvPr/>
        </p:nvSpPr>
        <p:spPr>
          <a:xfrm>
            <a:off x="6461118" y="3850411"/>
            <a:ext cx="1300775" cy="23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매장이 가까워서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06C602-1D58-7EF8-34E0-E13422E4C629}"/>
              </a:ext>
            </a:extLst>
          </p:cNvPr>
          <p:cNvSpPr/>
          <p:nvPr/>
        </p:nvSpPr>
        <p:spPr>
          <a:xfrm>
            <a:off x="10713322" y="3850411"/>
            <a:ext cx="642598" cy="234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84.4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5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536921" y="3105834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2">
                    <a:lumMod val="10000"/>
                  </a:schemeClr>
                </a:solidFill>
              </a:rPr>
              <a:t>GS25 </a:t>
            </a:r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38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CCEC826-7095-25C3-2EAD-86E3056D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07" y="4822514"/>
            <a:ext cx="9880577" cy="16789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GS 25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1</a:t>
            </a:r>
            <a:endParaRPr lang="ko-KR" altLang="en-US" sz="4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F049F51-3765-BB44-EAE6-57C92871B31A}"/>
              </a:ext>
            </a:extLst>
          </p:cNvPr>
          <p:cNvGrpSpPr/>
          <p:nvPr/>
        </p:nvGrpSpPr>
        <p:grpSpPr>
          <a:xfrm>
            <a:off x="1887665" y="1248575"/>
            <a:ext cx="8089823" cy="3456041"/>
            <a:chOff x="1357312" y="1221923"/>
            <a:chExt cx="9477375" cy="404881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F1A6BEB-1AAC-4501-0403-7150CB225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07"/>
            <a:stretch/>
          </p:blipFill>
          <p:spPr>
            <a:xfrm>
              <a:off x="1357312" y="1221923"/>
              <a:ext cx="9477375" cy="40488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6006CDA-892C-8F2D-7460-1D22BCEA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91" r="9371" b="16514"/>
            <a:stretch/>
          </p:blipFill>
          <p:spPr>
            <a:xfrm>
              <a:off x="7804941" y="1306884"/>
              <a:ext cx="2814176" cy="1436190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3324E5B-C853-21E5-D8F2-5594094F8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9" t="2549" r="53607" b="87831"/>
          <a:stretch/>
        </p:blipFill>
        <p:spPr>
          <a:xfrm>
            <a:off x="117930" y="2595961"/>
            <a:ext cx="3260272" cy="6189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D8B65D5-DBB5-77E9-74D2-AFD7DD455B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48067" y="1457059"/>
            <a:ext cx="2085703" cy="1122123"/>
          </a:xfrm>
          <a:prstGeom prst="bentConnector2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24A99D-689A-2FB3-B9DB-16640E3A18B2}"/>
              </a:ext>
            </a:extLst>
          </p:cNvPr>
          <p:cNvSpPr txBox="1"/>
          <p:nvPr/>
        </p:nvSpPr>
        <p:spPr>
          <a:xfrm>
            <a:off x="16058" y="3287019"/>
            <a:ext cx="18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id</a:t>
            </a:r>
            <a:r>
              <a:rPr lang="ko-KR" altLang="en-US" sz="1200" dirty="0">
                <a:solidFill>
                  <a:srgbClr val="FF0000"/>
                </a:solidFill>
              </a:rPr>
              <a:t>가 </a:t>
            </a:r>
            <a:r>
              <a:rPr lang="en-US" altLang="ko-KR" sz="1200" dirty="0">
                <a:solidFill>
                  <a:srgbClr val="FF0000"/>
                </a:solidFill>
              </a:rPr>
              <a:t>stb1</a:t>
            </a:r>
            <a:r>
              <a:rPr lang="ko-KR" altLang="en-US" sz="1200" dirty="0">
                <a:solidFill>
                  <a:srgbClr val="FF0000"/>
                </a:solidFill>
              </a:rPr>
              <a:t>인 </a:t>
            </a:r>
            <a:r>
              <a:rPr lang="en-US" altLang="ko-KR" sz="1200" dirty="0">
                <a:solidFill>
                  <a:srgbClr val="FF0000"/>
                </a:solidFill>
              </a:rPr>
              <a:t>select</a:t>
            </a:r>
            <a:r>
              <a:rPr lang="ko-KR" altLang="en-US" sz="1200" dirty="0">
                <a:solidFill>
                  <a:srgbClr val="FF0000"/>
                </a:solidFill>
              </a:rPr>
              <a:t>의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번째 선택 메뉴 </a:t>
            </a:r>
            <a:r>
              <a:rPr lang="en-US" altLang="ko-KR" sz="1200" dirty="0">
                <a:solidFill>
                  <a:srgbClr val="FF0000"/>
                </a:solidFill>
              </a:rPr>
              <a:t>= </a:t>
            </a:r>
            <a:r>
              <a:rPr lang="ko-KR" altLang="en-US" sz="1200" dirty="0">
                <a:solidFill>
                  <a:srgbClr val="FF0000"/>
                </a:solidFill>
              </a:rPr>
              <a:t>서울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828082-0394-3C20-53E2-FBFCD15FEA35}"/>
              </a:ext>
            </a:extLst>
          </p:cNvPr>
          <p:cNvSpPr txBox="1"/>
          <p:nvPr/>
        </p:nvSpPr>
        <p:spPr>
          <a:xfrm>
            <a:off x="10253890" y="2490000"/>
            <a:ext cx="1943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id</a:t>
            </a:r>
            <a:r>
              <a:rPr lang="ko-KR" altLang="en-US" sz="1200" dirty="0">
                <a:solidFill>
                  <a:srgbClr val="FF0000"/>
                </a:solidFill>
              </a:rPr>
              <a:t>가 </a:t>
            </a:r>
            <a:r>
              <a:rPr lang="en-US" altLang="ko-KR" sz="1200" dirty="0" err="1">
                <a:solidFill>
                  <a:srgbClr val="FF0000"/>
                </a:solidFill>
              </a:rPr>
              <a:t>searchButton</a:t>
            </a:r>
            <a:r>
              <a:rPr lang="ko-KR" altLang="en-US" sz="1200" dirty="0">
                <a:solidFill>
                  <a:srgbClr val="FF0000"/>
                </a:solidFill>
              </a:rPr>
              <a:t>인 버튼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C02625C-9172-5ECC-593B-C4E6C0EA1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1" t="11380" r="10519" b="65092"/>
          <a:stretch/>
        </p:blipFill>
        <p:spPr>
          <a:xfrm>
            <a:off x="8486950" y="2790925"/>
            <a:ext cx="3514370" cy="6189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41F7E73-701A-B662-3F71-CFBE345C84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53580" y="1883592"/>
            <a:ext cx="1297336" cy="534108"/>
          </a:xfrm>
          <a:prstGeom prst="bentConnector3">
            <a:avLst>
              <a:gd name="adj1" fmla="val -1084"/>
            </a:avLst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33A9F-F537-7521-C888-2C9F54083D02}"/>
              </a:ext>
            </a:extLst>
          </p:cNvPr>
          <p:cNvSpPr txBox="1"/>
          <p:nvPr/>
        </p:nvSpPr>
        <p:spPr>
          <a:xfrm>
            <a:off x="6951574" y="4631200"/>
            <a:ext cx="415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Select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번째 메뉴</a:t>
            </a:r>
            <a:r>
              <a:rPr lang="en-US" altLang="ko-KR" sz="1400" dirty="0"/>
              <a:t>(</a:t>
            </a:r>
            <a:r>
              <a:rPr lang="ko-KR" altLang="en-US" sz="1400" dirty="0"/>
              <a:t>서울</a:t>
            </a:r>
            <a:r>
              <a:rPr lang="en-US" altLang="ko-KR" sz="1400" dirty="0"/>
              <a:t>) </a:t>
            </a:r>
            <a:r>
              <a:rPr lang="ko-KR" altLang="en-US" sz="1400" dirty="0"/>
              <a:t>선택 후 검색 버튼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7F184-13A9-708F-2056-D4F6BB96E0E3}"/>
              </a:ext>
            </a:extLst>
          </p:cNvPr>
          <p:cNvSpPr txBox="1"/>
          <p:nvPr/>
        </p:nvSpPr>
        <p:spPr>
          <a:xfrm>
            <a:off x="1798148" y="6495858"/>
            <a:ext cx="3160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</a:rPr>
              <a:t>크롤링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 전 웹페이지 이동 방지 위해 </a:t>
            </a:r>
            <a:r>
              <a:rPr lang="en-US" altLang="ko-KR" sz="900" dirty="0" err="1">
                <a:solidFill>
                  <a:schemeClr val="bg2">
                    <a:lumMod val="50000"/>
                  </a:schemeClr>
                </a:solidFill>
              </a:rPr>
              <a:t>WebDriverwait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3F9B0-A174-C196-C0A7-0E1C5BBDCB0E}"/>
              </a:ext>
            </a:extLst>
          </p:cNvPr>
          <p:cNvSpPr txBox="1"/>
          <p:nvPr/>
        </p:nvSpPr>
        <p:spPr>
          <a:xfrm>
            <a:off x="805841" y="660176"/>
            <a:ext cx="25941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GS 25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9" name="Picture 2" descr="Magnifying glass - Free interface icons">
            <a:extLst>
              <a:ext uri="{FF2B5EF4-FFF2-40B4-BE49-F238E27FC236}">
                <a16:creationId xmlns:a16="http://schemas.microsoft.com/office/drawing/2014/main" id="{B6915088-5287-400E-F971-1E2ED0639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71" y="2720670"/>
            <a:ext cx="346950" cy="3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nifying glass - Free interface icons">
            <a:extLst>
              <a:ext uri="{FF2B5EF4-FFF2-40B4-BE49-F238E27FC236}">
                <a16:creationId xmlns:a16="http://schemas.microsoft.com/office/drawing/2014/main" id="{5A2B3F46-ED1B-AF0C-9B5A-408BAAE6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386" y="2948458"/>
            <a:ext cx="346950" cy="3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GS 25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5941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GS 25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F3F1F1-2FD2-3538-5BFE-534C3776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95" y="4991696"/>
            <a:ext cx="8362621" cy="15028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51BA24-8A60-86C3-3B57-C187FE09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54" y="1222708"/>
            <a:ext cx="5576738" cy="368837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FFF31C-2EEF-D242-6B91-F06F1EF75661}"/>
              </a:ext>
            </a:extLst>
          </p:cNvPr>
          <p:cNvCxnSpPr/>
          <p:nvPr/>
        </p:nvCxnSpPr>
        <p:spPr>
          <a:xfrm>
            <a:off x="5620624" y="1635853"/>
            <a:ext cx="24999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A4184D-390E-7F6F-12D6-B86F81EE9EFC}"/>
              </a:ext>
            </a:extLst>
          </p:cNvPr>
          <p:cNvSpPr txBox="1"/>
          <p:nvPr/>
        </p:nvSpPr>
        <p:spPr>
          <a:xfrm>
            <a:off x="4973876" y="4757196"/>
            <a:ext cx="557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boardViewController.getDataList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</a:t>
            </a:r>
            <a:r>
              <a:rPr lang="ko-KR" altLang="en-US" sz="1400" dirty="0"/>
              <a:t>에 페이지 번호를 넣어서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224865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GS 25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3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5941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GS 25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72C8DA-5451-81D9-8BD7-067A11D7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07" y="1474287"/>
            <a:ext cx="4340611" cy="53284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842456-9B30-9A3B-926A-D5C77FF78B3F}"/>
              </a:ext>
            </a:extLst>
          </p:cNvPr>
          <p:cNvSpPr/>
          <p:nvPr/>
        </p:nvSpPr>
        <p:spPr>
          <a:xfrm>
            <a:off x="1509962" y="1482676"/>
            <a:ext cx="4272573" cy="5328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BB7AF2-1C03-6FE3-F4B5-4359AFDCECDB}"/>
              </a:ext>
            </a:extLst>
          </p:cNvPr>
          <p:cNvGrpSpPr/>
          <p:nvPr/>
        </p:nvGrpSpPr>
        <p:grpSpPr>
          <a:xfrm>
            <a:off x="1702965" y="2030136"/>
            <a:ext cx="5056269" cy="771787"/>
            <a:chOff x="1711354" y="2030136"/>
            <a:chExt cx="5056269" cy="77178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1E0681-73E1-A180-44CB-7C6885909AB6}"/>
                </a:ext>
              </a:extLst>
            </p:cNvPr>
            <p:cNvSpPr/>
            <p:nvPr/>
          </p:nvSpPr>
          <p:spPr>
            <a:xfrm>
              <a:off x="1711354" y="2030136"/>
              <a:ext cx="3942826" cy="771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FDD9819-AE0C-9FDA-A6AA-7DA1728336E1}"/>
                </a:ext>
              </a:extLst>
            </p:cNvPr>
            <p:cNvCxnSpPr/>
            <p:nvPr/>
          </p:nvCxnSpPr>
          <p:spPr>
            <a:xfrm>
              <a:off x="5654180" y="2399251"/>
              <a:ext cx="5285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62FBAA-446A-5B45-E458-1133B96AA0EB}"/>
                </a:ext>
              </a:extLst>
            </p:cNvPr>
            <p:cNvSpPr txBox="1"/>
            <p:nvPr/>
          </p:nvSpPr>
          <p:spPr>
            <a:xfrm>
              <a:off x="6207854" y="2222974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tr[0]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41B5BA-F343-8A27-FEF7-7E2BB1A5259B}"/>
              </a:ext>
            </a:extLst>
          </p:cNvPr>
          <p:cNvGrpSpPr/>
          <p:nvPr/>
        </p:nvGrpSpPr>
        <p:grpSpPr>
          <a:xfrm>
            <a:off x="1705803" y="2921544"/>
            <a:ext cx="5056269" cy="771787"/>
            <a:chOff x="1711354" y="2030136"/>
            <a:chExt cx="5056269" cy="77178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97810B9-E457-14DD-D99D-E30A36AC216C}"/>
                </a:ext>
              </a:extLst>
            </p:cNvPr>
            <p:cNvSpPr/>
            <p:nvPr/>
          </p:nvSpPr>
          <p:spPr>
            <a:xfrm>
              <a:off x="1711354" y="2030136"/>
              <a:ext cx="3942826" cy="771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876ACA0-5981-A101-7F5D-AE352D27F43A}"/>
                </a:ext>
              </a:extLst>
            </p:cNvPr>
            <p:cNvCxnSpPr/>
            <p:nvPr/>
          </p:nvCxnSpPr>
          <p:spPr>
            <a:xfrm>
              <a:off x="5654180" y="2399251"/>
              <a:ext cx="5285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622C5D-320F-5F29-1C53-607FB2FFF3C2}"/>
                </a:ext>
              </a:extLst>
            </p:cNvPr>
            <p:cNvSpPr txBox="1"/>
            <p:nvPr/>
          </p:nvSpPr>
          <p:spPr>
            <a:xfrm>
              <a:off x="6207854" y="2222974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tr[1]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5C1BA2-5AB7-6416-6491-A363B65DD678}"/>
              </a:ext>
            </a:extLst>
          </p:cNvPr>
          <p:cNvGrpSpPr/>
          <p:nvPr/>
        </p:nvGrpSpPr>
        <p:grpSpPr>
          <a:xfrm>
            <a:off x="1705803" y="3889005"/>
            <a:ext cx="5056269" cy="771787"/>
            <a:chOff x="1711354" y="2030136"/>
            <a:chExt cx="5056269" cy="77178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5A0C973-04EC-EA58-78F7-B4A2958151FE}"/>
                </a:ext>
              </a:extLst>
            </p:cNvPr>
            <p:cNvSpPr/>
            <p:nvPr/>
          </p:nvSpPr>
          <p:spPr>
            <a:xfrm>
              <a:off x="1711354" y="2030136"/>
              <a:ext cx="3942826" cy="771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FC76088-C361-EEA2-41B6-55478BA62E16}"/>
                </a:ext>
              </a:extLst>
            </p:cNvPr>
            <p:cNvCxnSpPr/>
            <p:nvPr/>
          </p:nvCxnSpPr>
          <p:spPr>
            <a:xfrm>
              <a:off x="5654180" y="2399251"/>
              <a:ext cx="5285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7938C4-9CDF-22AF-3732-66323304A20D}"/>
                </a:ext>
              </a:extLst>
            </p:cNvPr>
            <p:cNvSpPr txBox="1"/>
            <p:nvPr/>
          </p:nvSpPr>
          <p:spPr>
            <a:xfrm>
              <a:off x="6207854" y="2222974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tr[2]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A0DC0A-F38A-4AAA-1E7B-29991750C7B0}"/>
              </a:ext>
            </a:extLst>
          </p:cNvPr>
          <p:cNvGrpSpPr/>
          <p:nvPr/>
        </p:nvGrpSpPr>
        <p:grpSpPr>
          <a:xfrm>
            <a:off x="1705803" y="4893829"/>
            <a:ext cx="5056269" cy="771787"/>
            <a:chOff x="1711354" y="2030136"/>
            <a:chExt cx="5056269" cy="77178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6DA1420-D247-63BE-CFE5-E69A8BA631E3}"/>
                </a:ext>
              </a:extLst>
            </p:cNvPr>
            <p:cNvSpPr/>
            <p:nvPr/>
          </p:nvSpPr>
          <p:spPr>
            <a:xfrm>
              <a:off x="1711354" y="2030136"/>
              <a:ext cx="3942826" cy="771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CC569DE-6298-DD14-22B1-413621362F22}"/>
                </a:ext>
              </a:extLst>
            </p:cNvPr>
            <p:cNvCxnSpPr/>
            <p:nvPr/>
          </p:nvCxnSpPr>
          <p:spPr>
            <a:xfrm>
              <a:off x="5654180" y="2399251"/>
              <a:ext cx="5285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56DA45-B977-F8BF-4E14-958D496172CA}"/>
                </a:ext>
              </a:extLst>
            </p:cNvPr>
            <p:cNvSpPr txBox="1"/>
            <p:nvPr/>
          </p:nvSpPr>
          <p:spPr>
            <a:xfrm>
              <a:off x="6207854" y="2222974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tr[3]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FE96BA0-56B3-194F-88A9-DD70D2080D3D}"/>
              </a:ext>
            </a:extLst>
          </p:cNvPr>
          <p:cNvGrpSpPr/>
          <p:nvPr/>
        </p:nvGrpSpPr>
        <p:grpSpPr>
          <a:xfrm>
            <a:off x="1705803" y="5865156"/>
            <a:ext cx="5056269" cy="771787"/>
            <a:chOff x="1711354" y="2030136"/>
            <a:chExt cx="5056269" cy="77178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60B3640-DF65-78EB-A578-8579CC203031}"/>
                </a:ext>
              </a:extLst>
            </p:cNvPr>
            <p:cNvSpPr/>
            <p:nvPr/>
          </p:nvSpPr>
          <p:spPr>
            <a:xfrm>
              <a:off x="1711354" y="2030136"/>
              <a:ext cx="3942826" cy="7717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AB18EA5-52AA-28D0-157B-677204314163}"/>
                </a:ext>
              </a:extLst>
            </p:cNvPr>
            <p:cNvCxnSpPr/>
            <p:nvPr/>
          </p:nvCxnSpPr>
          <p:spPr>
            <a:xfrm>
              <a:off x="5654180" y="2399251"/>
              <a:ext cx="5285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93833-693D-3404-EFFE-D7637F0D6C12}"/>
                </a:ext>
              </a:extLst>
            </p:cNvPr>
            <p:cNvSpPr txBox="1"/>
            <p:nvPr/>
          </p:nvSpPr>
          <p:spPr>
            <a:xfrm>
              <a:off x="6207854" y="2222974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</a:rPr>
                <a:t>tr[4]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18ECB2-871C-C8D8-02AD-EBE8338A64E8}"/>
              </a:ext>
            </a:extLst>
          </p:cNvPr>
          <p:cNvSpPr/>
          <p:nvPr/>
        </p:nvSpPr>
        <p:spPr>
          <a:xfrm>
            <a:off x="1705803" y="2030136"/>
            <a:ext cx="1146454" cy="46068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FE20EB-921C-1390-7D6A-D576A6EC230F}"/>
              </a:ext>
            </a:extLst>
          </p:cNvPr>
          <p:cNvSpPr/>
          <p:nvPr/>
        </p:nvSpPr>
        <p:spPr>
          <a:xfrm>
            <a:off x="3101151" y="2030135"/>
            <a:ext cx="2544640" cy="46068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E1445C7-05A2-6793-C0F4-89430EE19094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2279030" y="1426710"/>
            <a:ext cx="0" cy="6034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0B82CBD-C735-F99F-3597-56B00AFAB384}"/>
              </a:ext>
            </a:extLst>
          </p:cNvPr>
          <p:cNvCxnSpPr>
            <a:cxnSpLocks/>
          </p:cNvCxnSpPr>
          <p:nvPr/>
        </p:nvCxnSpPr>
        <p:spPr>
          <a:xfrm flipV="1">
            <a:off x="4380483" y="1425041"/>
            <a:ext cx="0" cy="596711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E9CD31F-3D0B-5D76-65F3-77AC80708D13}"/>
              </a:ext>
            </a:extLst>
          </p:cNvPr>
          <p:cNvSpPr txBox="1"/>
          <p:nvPr/>
        </p:nvSpPr>
        <p:spPr>
          <a:xfrm>
            <a:off x="2027360" y="1131373"/>
            <a:ext cx="68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td[1]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47B95-A63C-38FE-3879-40662E7E953E}"/>
              </a:ext>
            </a:extLst>
          </p:cNvPr>
          <p:cNvSpPr txBox="1"/>
          <p:nvPr/>
        </p:nvSpPr>
        <p:spPr>
          <a:xfrm>
            <a:off x="4102246" y="1124724"/>
            <a:ext cx="68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td[2]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9EFD245-E424-3D63-D983-E388CBCA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78" y="1449120"/>
            <a:ext cx="5335763" cy="271419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F761-873C-38C0-216C-AA8148AE9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775"/>
          <a:stretch/>
        </p:blipFill>
        <p:spPr>
          <a:xfrm>
            <a:off x="6725677" y="4656756"/>
            <a:ext cx="5335763" cy="198746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186476D-E49D-EB0B-D9B0-4FBC6E01ADF4}"/>
              </a:ext>
            </a:extLst>
          </p:cNvPr>
          <p:cNvSpPr txBox="1"/>
          <p:nvPr/>
        </p:nvSpPr>
        <p:spPr>
          <a:xfrm>
            <a:off x="9331396" y="4067095"/>
            <a:ext cx="3355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.</a:t>
            </a:r>
          </a:p>
          <a:p>
            <a:r>
              <a:rPr lang="en-US" altLang="ko-KR" sz="1100" b="1" dirty="0"/>
              <a:t>.</a:t>
            </a:r>
          </a:p>
          <a:p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6509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3F17705-3AB5-497B-793A-B068EE3D2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87"/>
          <a:stretch/>
        </p:blipFill>
        <p:spPr>
          <a:xfrm>
            <a:off x="5983158" y="2986290"/>
            <a:ext cx="5981748" cy="3647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6E6403-0BD8-101F-4EFD-6169F097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27" y="1142082"/>
            <a:ext cx="5246106" cy="565756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961FFC-B3B5-3078-BF80-CBB891D3A0DF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E408DC-3A09-C16F-1F77-E4E28A4271C8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C925EF-EC89-2725-4D64-55F23717A4B5}"/>
              </a:ext>
            </a:extLst>
          </p:cNvPr>
          <p:cNvSpPr txBox="1"/>
          <p:nvPr/>
        </p:nvSpPr>
        <p:spPr>
          <a:xfrm>
            <a:off x="790601" y="83165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GS 25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10384-457F-9CDA-DF68-D04BCC189578}"/>
              </a:ext>
            </a:extLst>
          </p:cNvPr>
          <p:cNvSpPr txBox="1"/>
          <p:nvPr/>
        </p:nvSpPr>
        <p:spPr>
          <a:xfrm>
            <a:off x="66174" y="140555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2,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AF7A4C9-C8C4-00D5-490D-67242336A3E7}"/>
              </a:ext>
            </a:extLst>
          </p:cNvPr>
          <p:cNvSpPr/>
          <p:nvPr/>
        </p:nvSpPr>
        <p:spPr>
          <a:xfrm>
            <a:off x="492220" y="1406050"/>
            <a:ext cx="777783" cy="777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4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F32C-959A-68C1-A858-77F969558F47}"/>
              </a:ext>
            </a:extLst>
          </p:cNvPr>
          <p:cNvSpPr txBox="1"/>
          <p:nvPr/>
        </p:nvSpPr>
        <p:spPr>
          <a:xfrm>
            <a:off x="805841" y="660176"/>
            <a:ext cx="25941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</a:rPr>
              <a:t>GS 25 convenient store analysis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21DDB-4937-6553-B169-62FB39620B89}"/>
              </a:ext>
            </a:extLst>
          </p:cNvPr>
          <p:cNvSpPr txBox="1"/>
          <p:nvPr/>
        </p:nvSpPr>
        <p:spPr>
          <a:xfrm>
            <a:off x="2894202" y="6045271"/>
            <a:ext cx="345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데이터프레임 변환 후</a:t>
            </a:r>
            <a:endParaRPr lang="en-US" altLang="ko-KR" sz="1400" dirty="0"/>
          </a:p>
          <a:p>
            <a:pPr algn="r"/>
            <a:r>
              <a:rPr lang="en-US" altLang="ko-KR" sz="1400" dirty="0" err="1"/>
              <a:t>value_counts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함수로 지역구별 개수 카운트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3701C8-543B-B0EC-922E-419F4D937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" r="34075"/>
          <a:stretch/>
        </p:blipFill>
        <p:spPr>
          <a:xfrm>
            <a:off x="6467913" y="1167249"/>
            <a:ext cx="5371158" cy="1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사용자 지정 3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583</Words>
  <Application>Microsoft Office PowerPoint</Application>
  <PresentationFormat>와이드스크린</PresentationFormat>
  <Paragraphs>151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나눔스퀘어_ac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목지아</cp:lastModifiedBy>
  <cp:revision>16</cp:revision>
  <dcterms:created xsi:type="dcterms:W3CDTF">2020-10-04T10:36:58Z</dcterms:created>
  <dcterms:modified xsi:type="dcterms:W3CDTF">2022-12-21T14:43:05Z</dcterms:modified>
</cp:coreProperties>
</file>